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Nanum Gothic" panose="020B0600000101010101" charset="-127"/>
      <p:regular r:id="rId22"/>
      <p:bold r:id="rId23"/>
    </p:embeddedFont>
    <p:embeddedFont>
      <p:font typeface="Montserrat" panose="020B0600000101010101" charset="0"/>
      <p:regular r:id="rId24"/>
      <p:bold r:id="rId25"/>
      <p:italic r:id="rId26"/>
      <p:boldItalic r:id="rId27"/>
    </p:embeddedFont>
    <p:embeddedFont>
      <p:font typeface="Montserrat SemiBold" panose="020B0600000101010101" charset="0"/>
      <p:regular r:id="rId28"/>
      <p:bold r:id="rId29"/>
      <p:italic r:id="rId30"/>
      <p:boldItalic r:id="rId31"/>
    </p:embeddedFont>
    <p:embeddedFont>
      <p:font typeface="Montserrat ExtraBold" panose="020B0600000101010101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721F1C-C147-4A49-BC66-5E1ECB96DA43}">
  <a:tblStyle styleId="{FE721F1C-C147-4A49-BC66-5E1ECB96DA4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57EE84C-5233-4438-904A-CB10962C0A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96" y="7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b843d097f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bb843d097f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b843d097f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bb843d097f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b843d097f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2bb843d097f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bce48dce6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bbce48dce6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불편해 ppt 는 한번에 정렬 되는데 아오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b843d097f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bb843d097f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b843d097f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bb843d097f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bce48dce6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bbce48dce6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bce48dce6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bbce48dce6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불편해 ppt 는 한번에 정렬 되는데 아오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ce48dce6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bbce48dce6_3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ce48dce6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2bbce48dce6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bce48dce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bce48dce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bce48dce6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bbce48dce6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bce48dce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bbce48dce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b843d097f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2bb843d097f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47800" y="1127925"/>
            <a:ext cx="2322900" cy="3711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Advanced Project</a:t>
            </a:r>
            <a:endParaRPr sz="1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47800" y="4467025"/>
            <a:ext cx="59709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갈락티코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 : 곽태온, 김은종, 류해리, 윤혜정, 정지환, 홍정환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47800" y="1770700"/>
            <a:ext cx="7912800" cy="12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</a:t>
            </a:r>
            <a:r>
              <a:rPr lang="ko" sz="3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용품 품질관리를 위한</a:t>
            </a:r>
            <a:endParaRPr sz="36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AI</a:t>
            </a:r>
            <a:r>
              <a:rPr lang="ko" sz="3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기반 완제품/ 반제품</a:t>
            </a:r>
            <a:r>
              <a:rPr lang="ko" sz="3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분류 시스템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7">
            <a:off x="7332825" y="3305323"/>
            <a:ext cx="1276225" cy="1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9">
            <a:off x="7214890" y="4223465"/>
            <a:ext cx="696669" cy="69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9975"/>
            <a:ext cx="4173601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VGG16모델 재구성 : Pretrained_model + (flatten, dense, dropout layer 추가)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진행 : 1000epoch + EarlyStop 지정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재구성한 모델 summary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02" y="4275350"/>
            <a:ext cx="4173600" cy="504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22"/>
          <p:cNvSpPr/>
          <p:nvPr/>
        </p:nvSpPr>
        <p:spPr>
          <a:xfrm>
            <a:off x="6608550" y="3879663"/>
            <a:ext cx="408300" cy="33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900" y="1829975"/>
            <a:ext cx="4173600" cy="19522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VGG16 모델 : 학습진행결과 시각화 → 1000epoch  중 17회 학습 후 조기 종료 조건 만족 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손실 기준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 기준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9975"/>
            <a:ext cx="4173600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00" y="1829975"/>
            <a:ext cx="4173600" cy="29501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24"/>
          <p:cNvGraphicFramePr/>
          <p:nvPr/>
        </p:nvGraphicFramePr>
        <p:xfrm>
          <a:off x="311700" y="182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{157EE84C-5233-4438-904A-CB10962C0A3F}</a:tableStyleId>
              </a:tblPr>
              <a:tblGrid>
                <a:gridCol w="2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90.77587723731995</a:t>
                      </a:r>
                      <a:endParaRPr sz="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85.60118059158325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93.04033517837524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99.230995703125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VGG16 모델 : 이미지 분류 실행 결과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반제품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완제품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770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50" y="3766000"/>
            <a:ext cx="209075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500" y="3766000"/>
            <a:ext cx="2090750" cy="1030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24"/>
          <p:cNvGraphicFramePr/>
          <p:nvPr/>
        </p:nvGraphicFramePr>
        <p:xfrm>
          <a:off x="4725900" y="182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{157EE84C-5233-4438-904A-CB10962C0A3F}</a:tableStyleId>
              </a:tblPr>
              <a:tblGrid>
                <a:gridCol w="2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51.19642019271851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99.9874442618103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99.91791844367981 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99.99600648880005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Google Shape;2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900" y="230765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700" y="230770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5900" y="3766000"/>
            <a:ext cx="208680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700" y="3766000"/>
            <a:ext cx="208680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4550" y="2307650"/>
            <a:ext cx="2090750" cy="9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311700" y="1406675"/>
            <a:ext cx="85887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메타정보 (Artist tag :  분류 결과, XResolution tag : 분류 확률) 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6197400" y="1829975"/>
            <a:ext cx="27021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311700" y="1829975"/>
            <a:ext cx="27021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3254550" y="1829975"/>
            <a:ext cx="27021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150" y="1829975"/>
            <a:ext cx="2702100" cy="29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 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550" y="1829975"/>
            <a:ext cx="2702100" cy="29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29975"/>
            <a:ext cx="2702100" cy="29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42035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VGG16 모델 : 이미지 분류 결과 및 메타정보 입출력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9975"/>
            <a:ext cx="4173600" cy="2950201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00" y="1829975"/>
            <a:ext cx="4173601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ResNet 모델 : 학습진행결과 시각화 → 1000epoch  중 13회 학습 후 조기 종료 조건 만족 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손실 시각화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 시각화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9975"/>
            <a:ext cx="4173600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9" name="Google Shape;269;p27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ResNet 모델 재구성 : Pretrained_model + (flatten, dense, dropout layer 추가)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학습 진행 : 1000epoch + EarlyStop 지정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재구성한 모델 summary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00" y="1829975"/>
            <a:ext cx="4173599" cy="19522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27"/>
          <p:cNvSpPr/>
          <p:nvPr/>
        </p:nvSpPr>
        <p:spPr>
          <a:xfrm>
            <a:off x="6608550" y="3879663"/>
            <a:ext cx="408300" cy="33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900" y="4275350"/>
            <a:ext cx="4173600" cy="504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83" name="Google Shape;283;p28"/>
          <p:cNvGraphicFramePr/>
          <p:nvPr/>
        </p:nvGraphicFramePr>
        <p:xfrm>
          <a:off x="311700" y="182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{157EE84C-5233-4438-904A-CB10962C0A3F}</a:tableStyleId>
              </a:tblPr>
              <a:tblGrid>
                <a:gridCol w="2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0.9988787770271301</a:t>
                      </a:r>
                      <a:endParaRPr sz="5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99.99624490737915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100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label=product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99.999999807907104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4" name="Google Shape;28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ResNet 모델 : 이미지 분류 실행 결과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반제품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완제품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770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50" y="3766000"/>
            <a:ext cx="209075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500" y="3766000"/>
            <a:ext cx="2090750" cy="1030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2" name="Google Shape;292;p28"/>
          <p:cNvGraphicFramePr/>
          <p:nvPr/>
        </p:nvGraphicFramePr>
        <p:xfrm>
          <a:off x="4725900" y="182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{157EE84C-5233-4438-904A-CB10962C0A3F}</a:tableStyleId>
              </a:tblPr>
              <a:tblGrid>
                <a:gridCol w="20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99.99723434448242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100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97.96555042266846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모델의 예측 label=part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정확도 : 100</a:t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3" name="Google Shape;2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5900" y="230765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700" y="2307700"/>
            <a:ext cx="208680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5900" y="3766000"/>
            <a:ext cx="208680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700" y="3766000"/>
            <a:ext cx="2086800" cy="10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4550" y="2307650"/>
            <a:ext cx="2090750" cy="9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02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실행결과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9975"/>
            <a:ext cx="2702097" cy="29501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400" y="1829975"/>
            <a:ext cx="2702100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5" name="Google Shape;30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2035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ResNet 모델 : 이미지 분류 결과 및 메타정보 입출력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4550" y="1829975"/>
            <a:ext cx="2702100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9" name="Google Shape;309;p29"/>
          <p:cNvSpPr/>
          <p:nvPr/>
        </p:nvSpPr>
        <p:spPr>
          <a:xfrm>
            <a:off x="311700" y="1406675"/>
            <a:ext cx="85887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메타정보 (Artist tag :  분류 결과, XResolution tag : 분류 확률) 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03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자체평가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자체평가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아쉬운 부분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강점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311700" y="1829975"/>
            <a:ext cx="41736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클래스의 기능중 캡슐화 구현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: 민감한 정보를 은닉 멤버변수로 지정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VGG16 / ResNet 이용 두가지 학습모델 생성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 Karlo 서비스 이용 학습데이터 생성 저작권 문제 해소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4725900" y="1829975"/>
            <a:ext cx="41736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tensorflow의 기존 클래스를 상속받아 사용자정의 클래스를 생성후 오버라이딩을 구현하려 했으나 못함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이미지를 생성할 경우 촬영한 이미지에 비해 메타정보가 한정적이여서 좀더 다양하게 활용하지 못함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3) 이미지의 수량이 한정되어있어 vgg16과 resNet 의 성능 차이가 구별되지 않은 부분이 아쉬움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>
          <a:xfrm>
            <a:off x="2441850" y="2285400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402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감사합니다.</a:t>
            </a:r>
            <a:endParaRPr sz="402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7">
            <a:off x="7332825" y="3305323"/>
            <a:ext cx="1276225" cy="1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9">
            <a:off x="7214890" y="4223465"/>
            <a:ext cx="696669" cy="69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429400" y="1091125"/>
          <a:ext cx="7229950" cy="4174086"/>
        </p:xfrm>
        <a:graphic>
          <a:graphicData uri="http://schemas.openxmlformats.org/drawingml/2006/table">
            <a:tbl>
              <a:tblPr>
                <a:noFill/>
                <a:tableStyleId>{FE721F1C-C147-4A49-BC66-5E1ECB96DA43}</a:tableStyleId>
              </a:tblPr>
              <a:tblGrid>
                <a:gridCol w="7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01 </a:t>
                      </a:r>
                      <a:r>
                        <a:rPr lang="ko" sz="1800">
                          <a:solidFill>
                            <a:srgbClr val="0000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|</a:t>
                      </a:r>
                      <a:endParaRPr sz="18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소개 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시스템 개요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시스템 주요 기능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이미지 분류 모델 : VGG16모델, ResNet 모델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시스템 클래스 다이어그램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02 </a:t>
                      </a:r>
                      <a:r>
                        <a:rPr lang="ko" sz="1800">
                          <a:solidFill>
                            <a:srgbClr val="0000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|</a:t>
                      </a:r>
                      <a:endParaRPr sz="18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>
                        <a:solidFill>
                          <a:srgbClr val="0000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실행 결과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VGG16모델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 ResNet 모델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03 </a:t>
                      </a:r>
                      <a:r>
                        <a:rPr lang="ko" sz="1800">
                          <a:solidFill>
                            <a:srgbClr val="0000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|</a:t>
                      </a:r>
                      <a:endParaRPr sz="1800" b="1" u="none" strike="noStrike" cap="none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자체 평가</a:t>
                      </a: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7">
            <a:off x="7332825" y="3305323"/>
            <a:ext cx="1276225" cy="1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352179">
            <a:off x="7214890" y="4223465"/>
            <a:ext cx="696669" cy="69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557000"/>
            <a:ext cx="4895700" cy="3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레거시시스템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PC용품 공정관리시스템내 OQC(Output Quality Control) 단계는 공정작업자가 직접 외관검사나 품질검사 진행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1) 공정작업자의 숙련도에 의해 품질이 좌우됨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2) 작업결과 입력시 휴먼에러 가능성 상존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제안기술</a:t>
            </a:r>
            <a:endParaRPr sz="16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AI기술을 품질관리에 접목, 완제품과 반제품을 시스템에서 자동으로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판별 및 정보를 메타데이터로 입력하는 품질관리 시스템을 개발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 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시스템 개요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63000" y="3637624"/>
            <a:ext cx="1293422" cy="12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4489" y="3728943"/>
            <a:ext cx="1199761" cy="116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1383" y="1556988"/>
            <a:ext cx="681322" cy="65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7204" y="2340550"/>
            <a:ext cx="681322" cy="65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53875" y="1873094"/>
            <a:ext cx="902153" cy="8434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/>
          <p:nvPr/>
        </p:nvCxnSpPr>
        <p:spPr>
          <a:xfrm rot="10800000" flipH="1">
            <a:off x="6695771" y="1926107"/>
            <a:ext cx="495900" cy="2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84;p15"/>
          <p:cNvCxnSpPr/>
          <p:nvPr/>
        </p:nvCxnSpPr>
        <p:spPr>
          <a:xfrm>
            <a:off x="6669866" y="2416721"/>
            <a:ext cx="5475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" name="Google Shape;85;p15"/>
          <p:cNvCxnSpPr/>
          <p:nvPr/>
        </p:nvCxnSpPr>
        <p:spPr>
          <a:xfrm>
            <a:off x="6612113" y="4220413"/>
            <a:ext cx="6630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" name="Google Shape;86;p15"/>
          <p:cNvSpPr/>
          <p:nvPr/>
        </p:nvSpPr>
        <p:spPr>
          <a:xfrm>
            <a:off x="6626532" y="2999956"/>
            <a:ext cx="634200" cy="465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999500" y="1962163"/>
            <a:ext cx="7566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완제품</a:t>
            </a:r>
            <a:endParaRPr sz="1000" b="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999500" y="2607814"/>
            <a:ext cx="7566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반제품</a:t>
            </a:r>
            <a:endParaRPr sz="1000" b="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316400" y="1369950"/>
            <a:ext cx="4904100" cy="349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마우스 사진파일 입력을 기본으로하고 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입력된 사진파일을 완제품/반제품인지 분류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- 완제품 : 모든 조립이 완전하게 이루어진 상태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- 반제품 : 필요 부품중 하나라도 조립이 이루어지지 않은 상태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입력된 사진파일에 메타정보를 추가(addon)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b="0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- Addon 항목 : 완제품/반제품 여부 분류</a:t>
            </a:r>
            <a:endParaRPr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시스템의 주요 기능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5684" y="2204402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6460" y="2714867"/>
            <a:ext cx="195667" cy="29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0115" y="2677277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53809" y="2271206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2046" y="2969105"/>
            <a:ext cx="232823" cy="34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7581" y="2295512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30403" y="1837562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98957" y="2734925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03680" y="1691950"/>
            <a:ext cx="377201" cy="3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09675" y="2655215"/>
            <a:ext cx="377201" cy="3641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 rot="2359714">
            <a:off x="6633452" y="2955119"/>
            <a:ext cx="401410" cy="3649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07663" y="1776755"/>
            <a:ext cx="303738" cy="2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9990" y="2294613"/>
            <a:ext cx="377201" cy="3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96764" y="1797086"/>
            <a:ext cx="377201" cy="3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0584" y="3791002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348" y="4506867"/>
            <a:ext cx="195667" cy="29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3528" y="3993677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9697" y="3510031"/>
            <a:ext cx="270610" cy="4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4829" y="3495520"/>
            <a:ext cx="287688" cy="40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92346" y="3534298"/>
            <a:ext cx="334380" cy="47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76494" y="2907550"/>
            <a:ext cx="334380" cy="47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51212" y="3296943"/>
            <a:ext cx="334380" cy="47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89674" y="2834950"/>
            <a:ext cx="466090" cy="42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57475" y="4373115"/>
            <a:ext cx="377201" cy="3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41613" y="4334580"/>
            <a:ext cx="303738" cy="2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16653" y="3956038"/>
            <a:ext cx="377201" cy="36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75389" y="2958312"/>
            <a:ext cx="466090" cy="427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6"/>
          <p:cNvCxnSpPr/>
          <p:nvPr/>
        </p:nvCxnSpPr>
        <p:spPr>
          <a:xfrm>
            <a:off x="7152633" y="3426492"/>
            <a:ext cx="1476000" cy="1230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4078200" y="865500"/>
            <a:ext cx="4473900" cy="3820800"/>
          </a:xfrm>
          <a:prstGeom prst="flowChartAlternateProcess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800" y="1342661"/>
            <a:ext cx="143179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613" y="1891438"/>
            <a:ext cx="1955061" cy="6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412" y="1321802"/>
            <a:ext cx="1630575" cy="6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" name="Google Shape;134;p17"/>
          <p:cNvGraphicFramePr/>
          <p:nvPr/>
        </p:nvGraphicFramePr>
        <p:xfrm>
          <a:off x="311700" y="1309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{157EE84C-5233-4438-904A-CB10962C0A3F}</a:tableStyleId>
              </a:tblPr>
              <a:tblGrid>
                <a:gridCol w="108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운영체제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Window 10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서버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Google colab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언어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Python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오픈소스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755" y="3227113"/>
            <a:ext cx="2570776" cy="53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개발환경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9756" y="2519250"/>
            <a:ext cx="2570774" cy="57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6495943" y="3783791"/>
            <a:ext cx="1431861" cy="614395"/>
            <a:chOff x="6502826" y="1586223"/>
            <a:chExt cx="1814549" cy="912377"/>
          </a:xfrm>
        </p:grpSpPr>
        <p:pic>
          <p:nvPicPr>
            <p:cNvPr id="139" name="Google Shape;139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2826" y="1586223"/>
              <a:ext cx="902174" cy="908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05000" y="1586225"/>
              <a:ext cx="912375" cy="912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6100" y="3804638"/>
            <a:ext cx="15098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47212" y="513350"/>
            <a:ext cx="3135875" cy="65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 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이미지 분류 모델 : VGG16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</a:t>
            </a: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개념도</a:t>
            </a:r>
            <a:endParaRPr sz="1600" b="1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개요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11700" y="1829975"/>
            <a:ext cx="41736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개요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옥스포드 대학의 연구팀 VGG에 의해 2014년 개발된 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분류용 CNN학습의 대표적 모델, Keras에 기본적으로 포함되어 있어 활용가능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구조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Conv2D layer 13개 + MaxPooling2D layer 5개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 Flatten layer 1개 + Dense layer 3개로 구성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학습이미지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ImageNet 사진 1400만장으로 학습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900" y="1829975"/>
            <a:ext cx="4173600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이미지 분류 모델 : ResNet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47259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</a:t>
            </a: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개념도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311700" y="1405975"/>
            <a:ext cx="41736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개요</a:t>
            </a:r>
            <a:endParaRPr sz="1600" b="0" i="0" u="none" strike="noStrike" cap="non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311700" y="1829975"/>
            <a:ext cx="4173600" cy="295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개요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2015년 ILSVRC(ImageNet Large Scale Visual Recognition Challenge)에서 우승한 모델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이며, 이미지 분류용 CNN학습의 대표적 모델, Keras에 기본적으로 포함되어 있어 활용가능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Convolution, MaxPooling 중간중간에 잔차를 학습하는 Residual learning을 배치 총152개의 layer로 구성하여 성능향상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학습이미지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ImageNet 사진 1400만장으로 학습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900" y="1829975"/>
            <a:ext cx="4173599" cy="2950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 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311700" y="1405975"/>
            <a:ext cx="8520600" cy="337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모델구성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VGG16 / ResNet 모델의 가중치를 활용한 Pretrained Model 다운로드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Dense Layer를 두 개의 클래스만 분류하도록 조정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성능향상을 위해 완전연결계층에서 50%만 랜덤하게 연결하도록 Deropout Layer 추가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모델 학습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학습에 필요한 이미지 : 두 개의 클래스(마우스 완제품/반제품)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이미지 생성 사이트(https://karlo.ai/)를 통해 마우스 이미지 생성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: train용(각 클래스당 70장), validation(각 클래스당 20장), test용(각 클래스당 10장)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부족한 사진은 증식을 통해서 보완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모델 평가 및 분류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test용 이미지를 적용 모델의 정확도 산출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각각의 이미지별 분류 결과 / 예측 확률 시각화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 메타데이터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생성한 이미지의 메타 데이터가 존재하지 않아, ExifToolGUI툴을 사용하여 메타데이터 입출력 작업을 진행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실행 프로세스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850" y="1862700"/>
            <a:ext cx="6256351" cy="287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311700" y="1406675"/>
            <a:ext cx="8588700" cy="335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시스템 주요 프로세스를 구성하는 클래스간 관계 도식화</a:t>
            </a:r>
            <a:endParaRPr sz="16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311700" y="19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01 </a:t>
            </a:r>
            <a:r>
              <a:rPr lang="ko">
                <a:solidFill>
                  <a:srgbClr val="000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|</a:t>
            </a:r>
            <a:r>
              <a:rPr lang="ko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시스템 소개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0" y="764225"/>
            <a:ext cx="9144000" cy="48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311700" y="811925"/>
            <a:ext cx="870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ko" sz="1820" b="1">
                <a:latin typeface="Nanum Gothic"/>
                <a:ea typeface="Nanum Gothic"/>
                <a:cs typeface="Nanum Gothic"/>
                <a:sym typeface="Nanum Gothic"/>
              </a:rPr>
              <a:t>· 클래스 다이어그램 </a:t>
            </a:r>
            <a:endParaRPr sz="182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19" y="2038275"/>
            <a:ext cx="1718480" cy="4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353750" y="1942925"/>
            <a:ext cx="2627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&lt;사용자정의 클래스&gt;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: 데이터 처리(Datagenerator)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: 모델처리(Model)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+ 클래스 캡슐화 기법 적용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(경로명 등 민감한 정보는 은닉변수화)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53750" y="4525925"/>
            <a:ext cx="36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* 프로세스 : 전처리, 모델 구성, 학습, 평가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Office PowerPoint</Application>
  <PresentationFormat>화면 슬라이드 쇼(16:9)</PresentationFormat>
  <Paragraphs>225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Nanum Gothic</vt:lpstr>
      <vt:lpstr>Montserrat</vt:lpstr>
      <vt:lpstr>Arial</vt:lpstr>
      <vt:lpstr>Montserrat SemiBold</vt:lpstr>
      <vt:lpstr>Montserrat ExtraBold</vt:lpstr>
      <vt:lpstr>Simple Light</vt:lpstr>
      <vt:lpstr>PowerPoint 프레젠테이션</vt:lpstr>
      <vt:lpstr>목차</vt:lpstr>
      <vt:lpstr>01 | 시스템 소개 </vt:lpstr>
      <vt:lpstr>01 | 시스템 소개</vt:lpstr>
      <vt:lpstr>개발환경</vt:lpstr>
      <vt:lpstr>01 | 시스템 소개 </vt:lpstr>
      <vt:lpstr>01 | 시스템 소개</vt:lpstr>
      <vt:lpstr>01 | 시스템 소개 </vt:lpstr>
      <vt:lpstr>01 | 시스템 소개</vt:lpstr>
      <vt:lpstr>02 | 실행결과</vt:lpstr>
      <vt:lpstr>02 | 실행결과</vt:lpstr>
      <vt:lpstr>02 | 실행결과</vt:lpstr>
      <vt:lpstr>02 | 실행결과 </vt:lpstr>
      <vt:lpstr>02 | 실행결과</vt:lpstr>
      <vt:lpstr>02 | 실행결과</vt:lpstr>
      <vt:lpstr>02 | 실행결과</vt:lpstr>
      <vt:lpstr>02 | 실행결과</vt:lpstr>
      <vt:lpstr>03 | 자체평가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김지윤</dc:creator>
  <cp:lastModifiedBy>김지윤</cp:lastModifiedBy>
  <cp:revision>1</cp:revision>
  <dcterms:modified xsi:type="dcterms:W3CDTF">2024-02-23T04:52:44Z</dcterms:modified>
</cp:coreProperties>
</file>